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</p:sldIdLst>
  <p:sldSz cx="9144000" cy="5143500" type="screen16x9"/>
  <p:notesSz cx="5143500" cy="9144000"/>
  <p:embeddedFontLst>
    <p:embeddedFont>
      <p:font typeface="Source Sans 3" panose="020B0604020202020204" charset="0"/>
      <p:regular r:id="rId11"/>
    </p:embeddedFont>
    <p:embeddedFont>
      <p:font typeface="Source Sans 3 Bold" panose="020B0604020202020204" charset="0"/>
      <p:regular r:id="rId12"/>
    </p:embeddedFont>
    <p:embeddedFont>
      <p:font typeface="Source Serif 4 SemiBold" panose="020B0604020202020204" charset="0"/>
      <p:regular r:id="rId1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0866"/>
    <a:srgbClr val="FDFDFE"/>
    <a:srgbClr val="ECD4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9" d="100"/>
          <a:sy n="139" d="100"/>
        </p:scale>
        <p:origin x="8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023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udio sound board">
            <a:extLst>
              <a:ext uri="{FF2B5EF4-FFF2-40B4-BE49-F238E27FC236}">
                <a16:creationId xmlns:a16="http://schemas.microsoft.com/office/drawing/2014/main" id="{4ACA92F5-930D-1232-D6BF-BBF991F56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38076" y="2068928"/>
            <a:ext cx="4667845" cy="4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kern="0" spc="-55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What Catholic Radio IS NOT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2238076" y="2425154"/>
            <a:ext cx="4667845" cy="4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50" kern="0" spc="-24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Radio Industry Principles for Strategic, Listener-Centric Catholic Evangelization</a:t>
            </a:r>
            <a:endParaRPr lang="en-US" sz="1150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FD254B-F0F5-6901-AAEA-3E2C9E9DA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1271" y="4275702"/>
            <a:ext cx="1648042" cy="7181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udio sound board">
            <a:extLst>
              <a:ext uri="{FF2B5EF4-FFF2-40B4-BE49-F238E27FC236}">
                <a16:creationId xmlns:a16="http://schemas.microsoft.com/office/drawing/2014/main" id="{929D0610-3FD4-10A1-50E2-9631512F7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  <a:effectLst>
            <a:softEdge rad="876300"/>
          </a:effectLst>
        </p:spPr>
      </p:pic>
      <p:sp>
        <p:nvSpPr>
          <p:cNvPr id="3" name="Text 0"/>
          <p:cNvSpPr/>
          <p:nvPr/>
        </p:nvSpPr>
        <p:spPr>
          <a:xfrm>
            <a:off x="3952577" y="1408063"/>
            <a:ext cx="4667845" cy="8800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kern="0" spc="-55" dirty="0">
                <a:solidFill>
                  <a:schemeClr val="bg1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The Master Principle of Radio</a:t>
            </a:r>
            <a:endParaRPr lang="en-US" sz="2750" dirty="0">
              <a:solidFill>
                <a:schemeClr val="bg1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4064755" y="2332360"/>
            <a:ext cx="4443487" cy="4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50" kern="0" spc="-24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"</a:t>
            </a:r>
            <a:r>
              <a:rPr lang="en-US" sz="1150" kern="0" spc="-24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People don't listen primarily because of who you are; they listen because of who THEY are!"</a:t>
            </a:r>
            <a:endParaRPr lang="en-US" sz="1150" dirty="0">
              <a:solidFill>
                <a:schemeClr val="bg1"/>
              </a:solidFill>
            </a:endParaRPr>
          </a:p>
        </p:txBody>
      </p:sp>
      <p:sp>
        <p:nvSpPr>
          <p:cNvPr id="5" name="Shape 2"/>
          <p:cNvSpPr/>
          <p:nvPr/>
        </p:nvSpPr>
        <p:spPr>
          <a:xfrm>
            <a:off x="3952577" y="2512442"/>
            <a:ext cx="19050" cy="815280"/>
          </a:xfrm>
          <a:prstGeom prst="roundRect">
            <a:avLst>
              <a:gd name="adj" fmla="val 50000"/>
            </a:avLst>
          </a:prstGeom>
          <a:solidFill>
            <a:srgbClr val="BE49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2609852" y="2697002"/>
            <a:ext cx="5125045" cy="239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50" kern="0" spc="-24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— John Frost</a:t>
            </a:r>
            <a:endParaRPr lang="en-US" sz="115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79617B-B99D-1DE0-9EEB-80A095438E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1271" y="4275702"/>
            <a:ext cx="1648042" cy="7181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udio sound board">
            <a:extLst>
              <a:ext uri="{FF2B5EF4-FFF2-40B4-BE49-F238E27FC236}">
                <a16:creationId xmlns:a16="http://schemas.microsoft.com/office/drawing/2014/main" id="{BD2FD59E-FC90-59CA-7529-7EC35C015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23577" y="484361"/>
            <a:ext cx="8096845" cy="7974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kern="0" spc="-50" dirty="0">
                <a:solidFill>
                  <a:schemeClr val="bg1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Catholic Radio IS NOT About the Broadcaster's Ego or Personal Preferences</a:t>
            </a:r>
            <a:endParaRPr lang="en-US" sz="2500" dirty="0">
              <a:solidFill>
                <a:schemeClr val="bg1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77" y="1604218"/>
            <a:ext cx="5147146" cy="291665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8651" y="1393737"/>
            <a:ext cx="2618929" cy="125171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109484" y="1548369"/>
            <a:ext cx="2233464" cy="199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kern="0" spc="-25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Industry Insight</a:t>
            </a:r>
            <a:endParaRPr lang="en-US" sz="1250" dirty="0"/>
          </a:p>
        </p:txBody>
      </p:sp>
      <p:sp>
        <p:nvSpPr>
          <p:cNvPr id="6" name="Text 2"/>
          <p:cNvSpPr/>
          <p:nvPr/>
        </p:nvSpPr>
        <p:spPr>
          <a:xfrm>
            <a:off x="5109484" y="1870657"/>
            <a:ext cx="2233464" cy="620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50" kern="0" spc="-2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Ego (self-centered perspective) is the </a:t>
            </a:r>
            <a:r>
              <a:rPr lang="en-US" sz="1050" b="1" kern="0" spc="-2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#1 reason stations fail.</a:t>
            </a:r>
            <a:r>
              <a:rPr lang="en-US" sz="1050" kern="0" spc="-2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It shuts out outside wisdom, research, and listener feedback.</a:t>
            </a:r>
            <a:endParaRPr lang="en-US" sz="10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8651" y="2768314"/>
            <a:ext cx="2618929" cy="145844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109484" y="2922946"/>
            <a:ext cx="2233464" cy="199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kern="0" spc="-25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Catholic Translation</a:t>
            </a:r>
            <a:endParaRPr lang="en-US" sz="1250" dirty="0"/>
          </a:p>
        </p:txBody>
      </p:sp>
      <p:sp>
        <p:nvSpPr>
          <p:cNvPr id="9" name="Text 4"/>
          <p:cNvSpPr/>
          <p:nvPr/>
        </p:nvSpPr>
        <p:spPr>
          <a:xfrm>
            <a:off x="5109484" y="3245233"/>
            <a:ext cx="2233464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50" kern="0" spc="-2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Broadcasters must serve the listener's spiritual and emotional needs, not their own favorite devotions, esoteric theological interests, or personal pulpits.</a:t>
            </a:r>
            <a:endParaRPr lang="en-US" sz="105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95A31C-01D1-173C-FAF8-EE8D5A4F55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1271" y="4275702"/>
            <a:ext cx="1648042" cy="7181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udio sound board">
            <a:extLst>
              <a:ext uri="{FF2B5EF4-FFF2-40B4-BE49-F238E27FC236}">
                <a16:creationId xmlns:a16="http://schemas.microsoft.com/office/drawing/2014/main" id="{94890869-5D8B-CBED-2F32-1FC744828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23577" y="411435"/>
            <a:ext cx="8096845" cy="219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kern="0" spc="-28" dirty="0">
                <a:solidFill>
                  <a:schemeClr val="bg1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Catholic Radio IS NOT a "Secret Society" for the Already Converted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523577" y="706189"/>
            <a:ext cx="4029745" cy="381223"/>
          </a:xfrm>
          <a:prstGeom prst="roundRect">
            <a:avLst>
              <a:gd name="adj" fmla="val 8242"/>
            </a:avLst>
          </a:prstGeom>
          <a:solidFill>
            <a:srgbClr val="F0D4F7"/>
          </a:solidFill>
          <a:ln w="4763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03126" y="785738"/>
            <a:ext cx="3870647" cy="109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kern="0" spc="-14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Industry Insight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3126" y="1117326"/>
            <a:ext cx="3870647" cy="89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kern="0" spc="-12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Research shows </a:t>
            </a:r>
            <a:r>
              <a:rPr lang="en-US" sz="1200" b="1" kern="0" spc="-12" dirty="0">
                <a:solidFill>
                  <a:schemeClr val="bg1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40% of potential listeners</a:t>
            </a:r>
            <a:r>
              <a:rPr lang="en-US" sz="1200" kern="0" spc="-12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1200" kern="0" spc="-12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who would love the content simply don't know the station exists.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4590678" y="706189"/>
            <a:ext cx="4029745" cy="381223"/>
          </a:xfrm>
          <a:prstGeom prst="roundRect">
            <a:avLst>
              <a:gd name="adj" fmla="val 8242"/>
            </a:avLst>
          </a:prstGeom>
          <a:solidFill>
            <a:srgbClr val="F0D4F7"/>
          </a:solidFill>
          <a:ln w="4763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670227" y="785738"/>
            <a:ext cx="3870647" cy="109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kern="0" spc="-14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Catholic Translation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670226" y="1117325"/>
            <a:ext cx="3870647" cy="89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kern="0" spc="-12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Its primary mission is </a:t>
            </a:r>
            <a:r>
              <a:rPr lang="en-US" sz="1200" b="1" kern="0" spc="-12" dirty="0">
                <a:solidFill>
                  <a:schemeClr val="bg1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outward-facing</a:t>
            </a:r>
            <a:r>
              <a:rPr lang="en-US" sz="1200" kern="0" spc="-12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—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1200" kern="0" spc="-12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reaching the struggling Catholic, the lukewarm seeker,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1200" kern="0" spc="-12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and the commuter looking for truth.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8672" y="1652679"/>
            <a:ext cx="5939100" cy="33258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0A2047C-E58A-4CF2-1AF3-626746BF23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1271" y="4275702"/>
            <a:ext cx="1648042" cy="7181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udio sound board">
            <a:extLst>
              <a:ext uri="{FF2B5EF4-FFF2-40B4-BE49-F238E27FC236}">
                <a16:creationId xmlns:a16="http://schemas.microsoft.com/office/drawing/2014/main" id="{3AD6B1AA-17FE-29EA-DB3B-20776A08F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  <a:softEdge rad="317500"/>
          </a:effectLst>
        </p:spPr>
      </p:pic>
      <p:sp>
        <p:nvSpPr>
          <p:cNvPr id="3" name="Text 0"/>
          <p:cNvSpPr/>
          <p:nvPr/>
        </p:nvSpPr>
        <p:spPr>
          <a:xfrm>
            <a:off x="3952577" y="874216"/>
            <a:ext cx="4667845" cy="1320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kern="0" spc="-55" dirty="0">
                <a:solidFill>
                  <a:schemeClr val="bg1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Catholic Radio IS NOT "1 Year of Experience Repeated 30 Times"</a:t>
            </a:r>
            <a:endParaRPr lang="en-US" sz="2750" dirty="0">
              <a:solidFill>
                <a:schemeClr val="bg1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3952577" y="2568178"/>
            <a:ext cx="2151459" cy="219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kern="0" spc="-28" dirty="0">
                <a:solidFill>
                  <a:schemeClr val="bg1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Industry Insight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3952577" y="2937718"/>
            <a:ext cx="2151459" cy="7181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50" kern="0" spc="-24" dirty="0">
                <a:solidFill>
                  <a:srgbClr val="BD0866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Relying on old habits and fearing change creates </a:t>
            </a:r>
            <a:r>
              <a:rPr lang="en-US" sz="1150" b="1" kern="0" spc="-24" dirty="0">
                <a:solidFill>
                  <a:srgbClr val="BD0866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deadening status quo radio.</a:t>
            </a:r>
            <a:endParaRPr lang="en-US" sz="1150" dirty="0">
              <a:solidFill>
                <a:srgbClr val="BD0866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6" name="Text 3"/>
          <p:cNvSpPr/>
          <p:nvPr/>
        </p:nvSpPr>
        <p:spPr>
          <a:xfrm>
            <a:off x="6473726" y="2568178"/>
            <a:ext cx="2151459" cy="219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kern="0" spc="-28" dirty="0">
                <a:solidFill>
                  <a:schemeClr val="bg1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Catholic Translation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6473726" y="2937718"/>
            <a:ext cx="2151459" cy="1196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50" kern="0" spc="-24" dirty="0">
                <a:solidFill>
                  <a:srgbClr val="BD0866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Sacred truth is timeless, but </a:t>
            </a:r>
            <a:r>
              <a:rPr lang="en-US" sz="1150" b="1" kern="0" spc="-24" dirty="0">
                <a:solidFill>
                  <a:srgbClr val="BD0866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broadcasting methods must evolve.</a:t>
            </a:r>
            <a:r>
              <a:rPr lang="en-US" sz="1150" kern="0" spc="-24" dirty="0">
                <a:solidFill>
                  <a:srgbClr val="BD0866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Embrace professional coaching, airchecking, and modern radio standards.</a:t>
            </a:r>
            <a:endParaRPr lang="en-US" sz="1150" dirty="0">
              <a:solidFill>
                <a:srgbClr val="BD0866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333C70C-A61D-189E-A33C-F2929CC69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1271" y="4275702"/>
            <a:ext cx="1648042" cy="7181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udio sound board">
            <a:extLst>
              <a:ext uri="{FF2B5EF4-FFF2-40B4-BE49-F238E27FC236}">
                <a16:creationId xmlns:a16="http://schemas.microsoft.com/office/drawing/2014/main" id="{1FEB3565-5F44-2A3F-51E2-0389DC694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36D8534-05D7-25BC-4BE6-C707B7EF04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453"/>
          <a:stretch>
            <a:fillRect/>
          </a:stretch>
        </p:blipFill>
        <p:spPr>
          <a:xfrm>
            <a:off x="1031279" y="288758"/>
            <a:ext cx="3429000" cy="4657315"/>
          </a:xfrm>
          <a:prstGeom prst="rect">
            <a:avLst/>
          </a:prstGeom>
          <a:effectLst>
            <a:softEdge rad="444500"/>
          </a:effectLst>
        </p:spPr>
      </p:pic>
      <p:sp>
        <p:nvSpPr>
          <p:cNvPr id="2" name="Text 0"/>
          <p:cNvSpPr/>
          <p:nvPr/>
        </p:nvSpPr>
        <p:spPr>
          <a:xfrm>
            <a:off x="523577" y="425500"/>
            <a:ext cx="8096845" cy="8524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kern="0" spc="-54" dirty="0">
                <a:solidFill>
                  <a:srgbClr val="BD0866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Catholic Radio IS NOT Afraid of "Bad News" or Honest Feedback</a:t>
            </a:r>
            <a:endParaRPr lang="en-US" sz="2650" dirty="0">
              <a:solidFill>
                <a:srgbClr val="BD0866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4" name="Shape 1"/>
          <p:cNvSpPr/>
          <p:nvPr/>
        </p:nvSpPr>
        <p:spPr>
          <a:xfrm>
            <a:off x="5075286" y="1414729"/>
            <a:ext cx="326082" cy="326082"/>
          </a:xfrm>
          <a:prstGeom prst="roundRect">
            <a:avLst>
              <a:gd name="adj" fmla="val 18668"/>
            </a:avLst>
          </a:prstGeom>
          <a:solidFill>
            <a:srgbClr val="F0D4F7"/>
          </a:solidFill>
          <a:ln w="4763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541714" y="1464512"/>
            <a:ext cx="2137618" cy="213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kern="0" spc="-27" dirty="0">
                <a:solidFill>
                  <a:schemeClr val="bg1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Industry Insight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5163698" y="1846628"/>
            <a:ext cx="2137618" cy="6849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100" kern="0" spc="-23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High-performing media leaders cultivate a culture of candor: </a:t>
            </a:r>
            <a:r>
              <a:rPr lang="en-US" sz="1100" b="1" kern="0" spc="-23" dirty="0">
                <a:solidFill>
                  <a:schemeClr val="bg1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"Bring me the bad news!"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7" name="Shape 4"/>
          <p:cNvSpPr/>
          <p:nvPr/>
        </p:nvSpPr>
        <p:spPr>
          <a:xfrm>
            <a:off x="5075286" y="2783575"/>
            <a:ext cx="326082" cy="326082"/>
          </a:xfrm>
          <a:prstGeom prst="roundRect">
            <a:avLst>
              <a:gd name="adj" fmla="val 18668"/>
            </a:avLst>
          </a:prstGeom>
          <a:solidFill>
            <a:srgbClr val="F0D4F7"/>
          </a:solidFill>
          <a:ln w="4763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541714" y="2833358"/>
            <a:ext cx="2137618" cy="213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kern="0" spc="-27" dirty="0">
                <a:solidFill>
                  <a:schemeClr val="bg1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Catholic Translation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5163698" y="3109657"/>
            <a:ext cx="2137618" cy="1141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100" kern="0" spc="-23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Teams must distinguish between criticizing the Catholic Faith and evaluating radio presentation. </a:t>
            </a:r>
            <a:r>
              <a:rPr lang="en-US" sz="1100" b="1" kern="0" spc="-23" dirty="0">
                <a:solidFill>
                  <a:schemeClr val="bg1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Humility demands confronting low numbers directly.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9348079-FB5C-2D8D-7728-C2D047C5F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1271" y="4275702"/>
            <a:ext cx="1648042" cy="7181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udio sound board">
            <a:extLst>
              <a:ext uri="{FF2B5EF4-FFF2-40B4-BE49-F238E27FC236}">
                <a16:creationId xmlns:a16="http://schemas.microsoft.com/office/drawing/2014/main" id="{0F925120-2702-DEE6-8CAE-28039962A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23577" y="665857"/>
            <a:ext cx="8096845" cy="8800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kern="0" spc="-55" dirty="0">
                <a:solidFill>
                  <a:schemeClr val="bg1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Catholic Radio IS NOT an Uncoached Assembly of "Just Catholic Stuff"</a:t>
            </a:r>
            <a:endParaRPr lang="en-US" sz="2750" dirty="0">
              <a:solidFill>
                <a:schemeClr val="bg1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450" y="1500140"/>
            <a:ext cx="3009332" cy="1859879"/>
          </a:xfrm>
          <a:prstGeom prst="rect">
            <a:avLst/>
          </a:prstGeom>
          <a:effectLst>
            <a:softEdge rad="228600"/>
          </a:effectLst>
        </p:spPr>
      </p:pic>
      <p:sp>
        <p:nvSpPr>
          <p:cNvPr id="4" name="Text 1"/>
          <p:cNvSpPr/>
          <p:nvPr/>
        </p:nvSpPr>
        <p:spPr>
          <a:xfrm>
            <a:off x="523577" y="3171765"/>
            <a:ext cx="3954884" cy="219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kern="0" spc="-28" dirty="0">
                <a:solidFill>
                  <a:schemeClr val="bg1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Industry Insight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523577" y="3369743"/>
            <a:ext cx="3954884" cy="4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50" kern="0" spc="-24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Throwing content on the air without training and ongoing talent coaching leads to </a:t>
            </a:r>
            <a:r>
              <a:rPr lang="en-US" sz="1150" b="1" kern="0" spc="-24" dirty="0">
                <a:solidFill>
                  <a:schemeClr val="bg1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high tune-out.</a:t>
            </a:r>
            <a:endParaRPr lang="en-US" sz="1150" dirty="0">
              <a:solidFill>
                <a:schemeClr val="bg1"/>
              </a:solidFill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5464" y="1402880"/>
            <a:ext cx="3009331" cy="1859879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7" name="Text 3"/>
          <p:cNvSpPr/>
          <p:nvPr/>
        </p:nvSpPr>
        <p:spPr>
          <a:xfrm>
            <a:off x="5376043" y="3124721"/>
            <a:ext cx="3954959" cy="219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kern="0" spc="-28" dirty="0">
                <a:solidFill>
                  <a:schemeClr val="bg1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Catholic Translation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5056637" y="3296056"/>
            <a:ext cx="3954959" cy="718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33000"/>
              </a:lnSpc>
              <a:buNone/>
            </a:pPr>
            <a:r>
              <a:rPr lang="en-US" sz="1150" kern="0" spc="-24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On-air talent need </a:t>
            </a:r>
            <a:r>
              <a:rPr lang="en-US" sz="1150" b="1" kern="0" spc="-24" dirty="0">
                <a:solidFill>
                  <a:schemeClr val="bg1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active coaching, encouragement, and skill development</a:t>
            </a:r>
            <a:r>
              <a:rPr lang="en-US" sz="1150" kern="0" spc="-24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to translate deep theology into accessible, captivating broadcasting.</a:t>
            </a:r>
            <a:endParaRPr lang="en-US" sz="1150" dirty="0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8A987EE-181B-B6A3-50D8-2ACFC61437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1271" y="4275702"/>
            <a:ext cx="1648042" cy="7181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udio sound board">
            <a:extLst>
              <a:ext uri="{FF2B5EF4-FFF2-40B4-BE49-F238E27FC236}">
                <a16:creationId xmlns:a16="http://schemas.microsoft.com/office/drawing/2014/main" id="{39B12F24-1411-CD01-BA77-6342A467D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10195" y="4429129"/>
            <a:ext cx="1152599" cy="227335"/>
          </a:xfrm>
          <a:prstGeom prst="roundRect">
            <a:avLst>
              <a:gd name="adj" fmla="val 22113"/>
            </a:avLst>
          </a:prstGeom>
          <a:solidFill>
            <a:srgbClr val="F0D4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005658" y="4478861"/>
            <a:ext cx="1430313" cy="137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00" dirty="0"/>
              <a:t>EAR@EWTN.COM</a:t>
            </a:r>
          </a:p>
        </p:txBody>
      </p:sp>
      <p:sp>
        <p:nvSpPr>
          <p:cNvPr id="5" name="Text 2"/>
          <p:cNvSpPr/>
          <p:nvPr/>
        </p:nvSpPr>
        <p:spPr>
          <a:xfrm>
            <a:off x="453106" y="4044496"/>
            <a:ext cx="4667845" cy="8800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kern="0" spc="-55" dirty="0">
                <a:solidFill>
                  <a:schemeClr val="bg1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WHAT NOW? | Q&amp;A</a:t>
            </a:r>
            <a:endParaRPr lang="en-US" sz="2750" dirty="0">
              <a:solidFill>
                <a:schemeClr val="bg1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3952577" y="3897577"/>
            <a:ext cx="4667845" cy="718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50" kern="0" spc="-24" dirty="0">
                <a:solidFill>
                  <a:schemeClr val="bg1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structured, professional development series designed to equip Catholic radio leadership — GMs, PDs, and on-air talent — with the tools to build listener-centric, mission-driven stations.</a:t>
            </a:r>
            <a:endParaRPr lang="en-US" sz="115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B5E251-3C03-BE3A-94A3-869A62B02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868" y="1584580"/>
            <a:ext cx="4667845" cy="20341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373</Words>
  <Application>Microsoft Office PowerPoint</Application>
  <PresentationFormat>On-screen Show (16:9)</PresentationFormat>
  <Paragraphs>44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Source Serif 4 SemiBold</vt:lpstr>
      <vt:lpstr>Source Sans 3</vt:lpstr>
      <vt:lpstr>Source Sans 3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Ace McKay</cp:lastModifiedBy>
  <cp:revision>3</cp:revision>
  <dcterms:created xsi:type="dcterms:W3CDTF">2026-08-13T21:06:56Z</dcterms:created>
  <dcterms:modified xsi:type="dcterms:W3CDTF">2026-08-14T16:01:52Z</dcterms:modified>
</cp:coreProperties>
</file>