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6" r:id="rId5"/>
    <p:sldId id="2540" r:id="rId6"/>
    <p:sldId id="2565" r:id="rId7"/>
    <p:sldId id="2560" r:id="rId8"/>
    <p:sldId id="2575" r:id="rId9"/>
    <p:sldId id="2597" r:id="rId10"/>
    <p:sldId id="2571" r:id="rId11"/>
    <p:sldId id="2584" r:id="rId12"/>
    <p:sldId id="25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238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432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400" y="2661822"/>
            <a:ext cx="7252505" cy="891250"/>
          </a:xfrm>
        </p:spPr>
        <p:txBody>
          <a:bodyPr/>
          <a:lstStyle/>
          <a:p>
            <a:r>
              <a:rPr lang="en-US" dirty="0"/>
              <a:t>Engaging Young Catholic Audiences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Why do </a:t>
            </a:r>
            <a:r>
              <a:rPr lang="en-US" b="1" dirty="0"/>
              <a:t>18-24 year olds choose the Catholic Faith?</a:t>
            </a:r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Cultural </a:t>
            </a:r>
            <a:r>
              <a:rPr lang="en-US" dirty="0"/>
              <a:t>ties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Family Tradition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Spiritual Beliefs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Sense of Community, rich history &amp; traditions</a:t>
            </a:r>
            <a:endParaRPr lang="en-US" dirty="0"/>
          </a:p>
        </p:txBody>
      </p:sp>
      <p:pic>
        <p:nvPicPr>
          <p:cNvPr id="12" name="Picture Placeholder 11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634413" y="812800"/>
            <a:ext cx="3557587" cy="5232400"/>
          </a:xfrm>
        </p:spPr>
      </p:pic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i="1" dirty="0"/>
              <a:t>Reasons for this can range from skepticism towards organized religion, disillusionment with religious institutions, or a focus on personal spirituality outside of traditional religious frameworks.</a:t>
            </a:r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young adults don’t identify with ANY faith?</a:t>
            </a:r>
            <a:endParaRPr lang="en-US" dirty="0"/>
          </a:p>
        </p:txBody>
      </p:sp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" name="Picture Placeholder 8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So what do we do to draw them </a:t>
            </a:r>
            <a:r>
              <a:rPr lang="en-US" i="1" dirty="0" smtClean="0"/>
              <a:t>in: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5 Ways to Engage: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 smtClean="0"/>
              <a:t>Play </a:t>
            </a:r>
            <a:r>
              <a:rPr lang="en-US" i="1" dirty="0"/>
              <a:t>to our strengths –Use the teaching and repurpose them for social media and </a:t>
            </a:r>
            <a:r>
              <a:rPr lang="en-US" b="1" dirty="0" smtClean="0">
                <a:solidFill>
                  <a:srgbClr val="FF0000"/>
                </a:solidFill>
              </a:rPr>
              <a:t>podcast.</a:t>
            </a:r>
          </a:p>
          <a:p>
            <a:pPr lvl="0"/>
            <a:r>
              <a:rPr lang="en-US" b="1" i="1" dirty="0"/>
              <a:t>They have to know we care</a:t>
            </a:r>
            <a:r>
              <a:rPr lang="en-US" i="1" dirty="0"/>
              <a:t>-Show the heart of the Catholic </a:t>
            </a:r>
            <a:r>
              <a:rPr lang="en-US" i="1" dirty="0" smtClean="0"/>
              <a:t>Body/Church</a:t>
            </a:r>
          </a:p>
          <a:p>
            <a:r>
              <a:rPr lang="en-US" b="1" i="1" dirty="0"/>
              <a:t>Meet them Where they are</a:t>
            </a:r>
            <a:r>
              <a:rPr lang="en-US" i="1" dirty="0"/>
              <a:t>-Social Media &amp; Podcasting</a:t>
            </a:r>
            <a:endParaRPr lang="en-US" dirty="0"/>
          </a:p>
          <a:p>
            <a:r>
              <a:rPr lang="en-US" b="1" i="1" dirty="0"/>
              <a:t>Get them involved</a:t>
            </a:r>
            <a:r>
              <a:rPr lang="en-US" i="1" dirty="0"/>
              <a:t>-Street Team &amp; Internships-In our relationships in the community, promote openings and the needs you have. </a:t>
            </a:r>
            <a:endParaRPr lang="en-US" dirty="0"/>
          </a:p>
          <a:p>
            <a:pPr lvl="0"/>
            <a:r>
              <a:rPr lang="en-US" b="1" i="1" dirty="0"/>
              <a:t>TALK TO THEM!</a:t>
            </a:r>
            <a:r>
              <a:rPr lang="en-US" i="1" dirty="0"/>
              <a:t>-A focus group with pizza or tacos can you </a:t>
            </a:r>
            <a:r>
              <a:rPr lang="en-US" i="1" dirty="0" smtClean="0"/>
              <a:t>far.</a:t>
            </a:r>
            <a:endParaRPr lang="en-US" dirty="0"/>
          </a:p>
        </p:txBody>
      </p:sp>
      <p:pic>
        <p:nvPicPr>
          <p:cNvPr id="19" name="Picture Placeholder 18" title="Decorative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5" title="Decorative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H E C K L I S T</a:t>
            </a:r>
            <a:endParaRPr lang="en-US" dirty="0"/>
          </a:p>
        </p:txBody>
      </p:sp>
      <p:pic>
        <p:nvPicPr>
          <p:cNvPr id="25" name="Picture Placeholder 23" descr="Member Photo" title="Decorative">
            <a:extLst>
              <a:ext uri="{FF2B5EF4-FFF2-40B4-BE49-F238E27FC236}">
                <a16:creationId xmlns:a16="http://schemas.microsoft.com/office/drawing/2014/main" id="{28471B48-B5D4-4311-8051-3D8458674D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Picture Placeholder 27" descr="Member Photo" title="Decorative">
            <a:extLst>
              <a:ext uri="{FF2B5EF4-FFF2-40B4-BE49-F238E27FC236}">
                <a16:creationId xmlns:a16="http://schemas.microsoft.com/office/drawing/2014/main" id="{10D7B446-4830-437D-90F2-78FF39F842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Picture Placeholder 29" descr="Member Photo" title="Decorative">
            <a:extLst>
              <a:ext uri="{FF2B5EF4-FFF2-40B4-BE49-F238E27FC236}">
                <a16:creationId xmlns:a16="http://schemas.microsoft.com/office/drawing/2014/main" id="{7453335E-1D5E-4FDC-8418-75FFB424DE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6B8FC3-C6AB-4C05-AB1A-6A425F437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aith </a:t>
            </a:r>
            <a:r>
              <a:rPr lang="en-US" dirty="0"/>
              <a:t>and modern culture, relationships, mental health, social justice, and technology.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905B54-BC78-4D3A-98A7-8BF350FAE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Youth-Centric Topics: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5D841AC-77B9-46F0-877E-EDFD058BC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Invite </a:t>
            </a:r>
            <a:r>
              <a:rPr lang="en-US" dirty="0"/>
              <a:t>young Catholic leaders, artists, musicians, and influencers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20F164F-C51A-49BD-BCBB-07C7BED267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Guest Interviews: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997EE2-4A7E-42BA-A9A4-CA8914C6CA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all </a:t>
            </a:r>
            <a:r>
              <a:rPr lang="en-US" dirty="0"/>
              <a:t>in, share their thoughts on social media, or participate in polls and quizzes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04A973-1FC1-4BD3-A8B8-0C46262D77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Interactive Segments: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1130C1-E2E7-4700-A220-231BB58349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Playlist </a:t>
            </a:r>
            <a:r>
              <a:rPr lang="en-US" dirty="0"/>
              <a:t>of contemporary Christian music and Catholic hymns that appeal to younger </a:t>
            </a:r>
            <a:r>
              <a:rPr lang="en-US" dirty="0" smtClean="0"/>
              <a:t>audience</a:t>
            </a:r>
          </a:p>
          <a:p>
            <a:r>
              <a:rPr lang="en-US" dirty="0" smtClean="0"/>
              <a:t>Ask Steve re: music licensing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DC5EC52-0B52-4D0E-B00E-8E5EF35BC9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Music Selection: </a:t>
            </a:r>
          </a:p>
        </p:txBody>
      </p:sp>
      <p:pic>
        <p:nvPicPr>
          <p:cNvPr id="29" name="Picture Placeholder 25" descr="Member Photo" title="Decorative">
            <a:extLst>
              <a:ext uri="{FF2B5EF4-FFF2-40B4-BE49-F238E27FC236}">
                <a16:creationId xmlns:a16="http://schemas.microsoft.com/office/drawing/2014/main" id="{1507C138-F295-471C-A7C2-F827C437DE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val 1"/>
          <p:cNvSpPr/>
          <p:nvPr/>
        </p:nvSpPr>
        <p:spPr>
          <a:xfrm>
            <a:off x="9310255" y="4688378"/>
            <a:ext cx="2701636" cy="1620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5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H E C K L I S T</a:t>
            </a:r>
            <a:endParaRPr lang="en-US" dirty="0"/>
          </a:p>
        </p:txBody>
      </p:sp>
      <p:pic>
        <p:nvPicPr>
          <p:cNvPr id="25" name="Picture Placeholder 23">
            <a:extLst>
              <a:ext uri="{FF2B5EF4-FFF2-40B4-BE49-F238E27FC236}">
                <a16:creationId xmlns:a16="http://schemas.microsoft.com/office/drawing/2014/main" id="{28471B48-B5D4-4311-8051-3D8458674D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4"/>
          <a:stretch/>
        </p:blipFill>
        <p:spPr>
          <a:xfrm>
            <a:off x="0" y="4411821"/>
            <a:ext cx="3054096" cy="2446179"/>
          </a:xfrm>
        </p:spPr>
      </p:pic>
      <p:pic>
        <p:nvPicPr>
          <p:cNvPr id="30" name="Picture Placeholder 27">
            <a:extLst>
              <a:ext uri="{FF2B5EF4-FFF2-40B4-BE49-F238E27FC236}">
                <a16:creationId xmlns:a16="http://schemas.microsoft.com/office/drawing/2014/main" id="{10D7B446-4830-437D-90F2-78FF39F842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64267"/>
            <a:ext cx="3044848" cy="2447554"/>
          </a:xfrm>
        </p:spPr>
      </p:pic>
      <p:pic>
        <p:nvPicPr>
          <p:cNvPr id="31" name="Picture Placeholder 29">
            <a:extLst>
              <a:ext uri="{FF2B5EF4-FFF2-40B4-BE49-F238E27FC236}">
                <a16:creationId xmlns:a16="http://schemas.microsoft.com/office/drawing/2014/main" id="{7453335E-1D5E-4FDC-8418-75FFB424DE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r="7915"/>
          <a:stretch/>
        </p:blipFill>
        <p:spPr>
          <a:xfrm>
            <a:off x="9146944" y="1964267"/>
            <a:ext cx="3045056" cy="2447554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6B8FC3-C6AB-4C05-AB1A-6A425F437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Feature personal stories and testimonies from young Catholics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905B54-BC78-4D3A-98A7-8BF350FAE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Youth Testimonials: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5D841AC-77B9-46F0-877E-EDFD058BC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Highlight activities, events, and initiatives from local youth groups and Catholic </a:t>
            </a:r>
            <a:r>
              <a:rPr lang="en-US" dirty="0" smtClean="0"/>
              <a:t>organizations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20F164F-C51A-49BD-BCBB-07C7BED267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Youth Group Spotlights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997EE2-4A7E-42BA-A9A4-CA8914C6CA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Utilize social media platforms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04A973-1FC1-4BD3-A8B8-0C46262D77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Digital Platforms </a:t>
            </a:r>
            <a:r>
              <a:rPr lang="en-US" dirty="0" smtClean="0"/>
              <a:t>Integration: 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1130C1-E2E7-4700-A220-231BB58349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Dedicate segments to answering questions from younger audience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DC5EC52-0B52-4D0E-B00E-8E5EF35BC9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Question &amp; Answer Sessions: </a:t>
            </a:r>
          </a:p>
        </p:txBody>
      </p:sp>
      <p:pic>
        <p:nvPicPr>
          <p:cNvPr id="29" name="Picture Placeholder 25">
            <a:extLst>
              <a:ext uri="{FF2B5EF4-FFF2-40B4-BE49-F238E27FC236}">
                <a16:creationId xmlns:a16="http://schemas.microsoft.com/office/drawing/2014/main" id="{1507C138-F295-471C-A7C2-F827C437DE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48" y="4411821"/>
            <a:ext cx="3054096" cy="2446179"/>
          </a:xfrm>
        </p:spPr>
      </p:pic>
    </p:spTree>
    <p:extLst>
      <p:ext uri="{BB962C8B-B14F-4D97-AF65-F5344CB8AC3E}">
        <p14:creationId xmlns:p14="http://schemas.microsoft.com/office/powerpoint/2010/main" val="170991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Youth-Focused </a:t>
            </a:r>
            <a:r>
              <a:rPr lang="en-US" b="1" dirty="0" smtClean="0"/>
              <a:t>Events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 smtClean="0"/>
              <a:t>Community Outreach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/>
              <a:t>Faith Formation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 smtClean="0"/>
              <a:t>Storytelling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1532"/>
            <a:ext cx="4008437" cy="1395208"/>
          </a:xfrm>
        </p:spPr>
        <p:txBody>
          <a:bodyPr/>
          <a:lstStyle/>
          <a:p>
            <a:r>
              <a:rPr lang="en-US" dirty="0" smtClean="0"/>
              <a:t>Also consider: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incorporating these strategies, you can create a dynamic and engaging radio program that resonates with younger Catholics and fosters a sense of community and belonging.</a:t>
            </a:r>
          </a:p>
        </p:txBody>
      </p:sp>
      <p:pic>
        <p:nvPicPr>
          <p:cNvPr id="40" name="Picture Placeholder 39" title="Decorativ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prstGeom prst="rect">
            <a:avLst/>
          </a:prstGeom>
        </p:spPr>
      </p:pic>
      <p:pic>
        <p:nvPicPr>
          <p:cNvPr id="41" name="Picture Placeholder 40" title="Decorative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prstGeom prst="rect">
            <a:avLst/>
          </a:prstGeom>
        </p:spPr>
      </p:pic>
      <p:pic>
        <p:nvPicPr>
          <p:cNvPr id="42" name="Picture Placeholder 41" title="Decorativ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prstGeom prst="rect">
            <a:avLst/>
          </a:prstGeom>
        </p:spPr>
      </p:pic>
      <p:pic>
        <p:nvPicPr>
          <p:cNvPr id="43" name="Picture Placeholder 42" title="Decorativ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Remember: It’s </a:t>
            </a:r>
            <a:r>
              <a:rPr lang="en-US" dirty="0"/>
              <a:t>Not Your Parents Catholic Radio. They want something that’s exclusively for them.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F8A26-1621-4E73-86DB-631C377CD1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81EF999-A884-4768-A0F6-4A5244B2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2725" y="1260389"/>
            <a:ext cx="2816352" cy="3173816"/>
          </a:xfrm>
        </p:spPr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6CBE990D-619E-4EC3-8E3B-3235FF408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5" name="Picture Placeholder 13" descr="3 ladies in discussion" title="Decorative">
            <a:extLst>
              <a:ext uri="{FF2B5EF4-FFF2-40B4-BE49-F238E27FC236}">
                <a16:creationId xmlns:a16="http://schemas.microsoft.com/office/drawing/2014/main" id="{15E558B1-9F51-4146-A449-BF38892A845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179737" y="4586414"/>
            <a:ext cx="2817564" cy="2271585"/>
          </a:xfrm>
        </p:spPr>
      </p:pic>
      <p:sp>
        <p:nvSpPr>
          <p:cNvPr id="54" name="Title 53" hidden="1">
            <a:extLst>
              <a:ext uri="{FF2B5EF4-FFF2-40B4-BE49-F238E27FC236}">
                <a16:creationId xmlns:a16="http://schemas.microsoft.com/office/drawing/2014/main" id="{4C6A162B-A7A0-49BC-B7CB-0A66DC4171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571500"/>
            <a:ext cx="10515600" cy="5556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Photo Collage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C1F0D4FA-A491-4D35-84B8-333978500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77889" y="2030436"/>
            <a:ext cx="2817564" cy="2403769"/>
          </a:xfrm>
        </p:spPr>
      </p:pic>
      <p:pic>
        <p:nvPicPr>
          <p:cNvPr id="15" name="Picture Placeholder 14" descr="two ladies talking" title="Decorative">
            <a:extLst>
              <a:ext uri="{FF2B5EF4-FFF2-40B4-BE49-F238E27FC236}">
                <a16:creationId xmlns:a16="http://schemas.microsoft.com/office/drawing/2014/main" id="{6E7929E0-03DA-4DB9-A1CD-6B898CCC0F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F0C1B8B8-F1A3-42A5-8865-E0498306B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00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 _Bold_Sophisticated_02_MS - v5" id="{0D41E119-70BC-460A-871B-170510AB4D35}" vid="{64C62F1B-F437-4409-9C0D-EDEE8FFAF9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760f19e-14b1-4cdc-875d-6b34367d7833" xsi:nil="true"/>
    <_activity xmlns="c760f19e-14b1-4cdc-875d-6b34367d78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468CA299DDB4D9E17E67082BFA9F7" ma:contentTypeVersion="17" ma:contentTypeDescription="Create a new document." ma:contentTypeScope="" ma:versionID="a16165719e51eecc40af210a600e9253">
  <xsd:schema xmlns:xsd="http://www.w3.org/2001/XMLSchema" xmlns:xs="http://www.w3.org/2001/XMLSchema" xmlns:p="http://schemas.microsoft.com/office/2006/metadata/properties" xmlns:ns3="c760f19e-14b1-4cdc-875d-6b34367d7833" xmlns:ns4="3ab26aeb-9e18-44e8-a405-2fcd8050471f" targetNamespace="http://schemas.microsoft.com/office/2006/metadata/properties" ma:root="true" ma:fieldsID="6ecb958a4c726f55dc5442bf51539d39" ns3:_="" ns4:_="">
    <xsd:import namespace="c760f19e-14b1-4cdc-875d-6b34367d7833"/>
    <xsd:import namespace="3ab26aeb-9e18-44e8-a405-2fcd805047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f19e-14b1-4cdc-875d-6b34367d7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6aeb-9e18-44e8-a405-2fcd80504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8B52BE-6787-403E-A094-B18CEB016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FE9C68-0C22-4EEC-B457-063807029368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c760f19e-14b1-4cdc-875d-6b34367d7833"/>
    <ds:schemaRef ds:uri="http://schemas.microsoft.com/office/2006/documentManagement/types"/>
    <ds:schemaRef ds:uri="3ab26aeb-9e18-44e8-a405-2fcd8050471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5AA69-B54E-4C07-B096-A051FE23E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f19e-14b1-4cdc-875d-6b34367d7833"/>
    <ds:schemaRef ds:uri="3ab26aeb-9e18-44e8-a405-2fcd80504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0</TotalTime>
  <Words>355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Corbel</vt:lpstr>
      <vt:lpstr>Gill Sans</vt:lpstr>
      <vt:lpstr>Helvetica Light</vt:lpstr>
      <vt:lpstr>Helvetica Neue Medium</vt:lpstr>
      <vt:lpstr>Raleway</vt:lpstr>
      <vt:lpstr>Office Theme</vt:lpstr>
      <vt:lpstr>Engaging Young Catholic Audiences</vt:lpstr>
      <vt:lpstr>Why? </vt:lpstr>
      <vt:lpstr>Why young adults don’t identify with ANY faith?</vt:lpstr>
      <vt:lpstr>So what do we do to draw them in:</vt:lpstr>
      <vt:lpstr>C H E C K L I S T</vt:lpstr>
      <vt:lpstr>C H E C K L I S T</vt:lpstr>
      <vt:lpstr>Also consider: </vt:lpstr>
      <vt:lpstr>28</vt:lpstr>
      <vt:lpstr>Photo Collage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2024-03-04T18:55:43Z</dcterms:created>
  <dcterms:modified xsi:type="dcterms:W3CDTF">2024-03-04T22:23:44Z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0x010100F01468CA299DDB4D9E17E67082BFA9F7</vt:lpwstr>
  </property>
</Properties>
</file>